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sldIdLst>
    <p:sldId id="257" r:id="rId5"/>
    <p:sldId id="293" r:id="rId6"/>
    <p:sldId id="274" r:id="rId7"/>
    <p:sldId id="275" r:id="rId8"/>
    <p:sldId id="279" r:id="rId9"/>
    <p:sldId id="283" r:id="rId10"/>
    <p:sldId id="270" r:id="rId11"/>
    <p:sldId id="285" r:id="rId12"/>
    <p:sldId id="286" r:id="rId13"/>
    <p:sldId id="304" r:id="rId14"/>
    <p:sldId id="276" r:id="rId15"/>
    <p:sldId id="278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2" r:id="rId24"/>
    <p:sldId id="303" r:id="rId25"/>
    <p:sldId id="312" r:id="rId26"/>
    <p:sldId id="314" r:id="rId27"/>
    <p:sldId id="305" r:id="rId28"/>
    <p:sldId id="306" r:id="rId29"/>
    <p:sldId id="301" r:id="rId30"/>
    <p:sldId id="307" r:id="rId31"/>
    <p:sldId id="308" r:id="rId32"/>
    <p:sldId id="315" r:id="rId33"/>
    <p:sldId id="316" r:id="rId34"/>
    <p:sldId id="317" r:id="rId35"/>
    <p:sldId id="318" r:id="rId36"/>
    <p:sldId id="310" r:id="rId37"/>
    <p:sldId id="313" r:id="rId38"/>
    <p:sldId id="319" r:id="rId39"/>
    <p:sldId id="311" r:id="rId40"/>
    <p:sldId id="309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1/12/2021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1/12/2021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=""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505" y="28585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2644B391-9BFE-445C-A9EC-F544BB85F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80F26E69-87D9-4655-AE7B-280A87AA3C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chemeClr val="tx1"/>
                </a:solidFill>
              </a:rPr>
              <a:t>โครงการมหาวิทยาลัยสู่ตำบล </a:t>
            </a:r>
            <a:r>
              <a:rPr lang="en-US" sz="4400" b="1" dirty="0">
                <a:solidFill>
                  <a:schemeClr val="tx1"/>
                </a:solidFill>
              </a:rPr>
              <a:t>(U2T)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6485" y="4086891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th-TH" b="1" dirty="0">
                <a:solidFill>
                  <a:schemeClr val="tx1"/>
                </a:solidFill>
              </a:rPr>
              <a:t>โดย สถาบันวิจัยและพัฒนา มหาวิทยาลัยราชภัฏพิบูลสงคราม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F0C2C44-046F-4E2D-908E-7DA43BFEB8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656" t="19305" r="16485" b="63611"/>
          <a:stretch/>
        </p:blipFill>
        <p:spPr>
          <a:xfrm>
            <a:off x="68540" y="3774612"/>
            <a:ext cx="1949569" cy="14276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FF4E431-152F-4EAD-BE30-93D59CDAF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787" y="63569"/>
            <a:ext cx="2185988" cy="13133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8C6A59A-28F3-495B-AB11-5D56D6ED9B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850" y="1586065"/>
            <a:ext cx="1570950" cy="197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01CD82-3B08-4C12-815C-858F3C913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469"/>
            <a:ext cx="10058400" cy="1033806"/>
          </a:xfrm>
        </p:spPr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พื้นที่ดำเนินโครงการของมหาวิทยาลัยราชภัฏพิบูลสงคราม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65C8DA30-4881-4001-8326-880EB2BB58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3511455"/>
              </p:ext>
            </p:extLst>
          </p:nvPr>
        </p:nvGraphicFramePr>
        <p:xfrm>
          <a:off x="380999" y="1297142"/>
          <a:ext cx="11439526" cy="5332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2111">
                  <a:extLst>
                    <a:ext uri="{9D8B030D-6E8A-4147-A177-3AD203B41FA5}">
                      <a16:colId xmlns="" xmlns:a16="http://schemas.microsoft.com/office/drawing/2014/main" val="2310778567"/>
                    </a:ext>
                  </a:extLst>
                </a:gridCol>
                <a:gridCol w="3306053">
                  <a:extLst>
                    <a:ext uri="{9D8B030D-6E8A-4147-A177-3AD203B41FA5}">
                      <a16:colId xmlns="" xmlns:a16="http://schemas.microsoft.com/office/drawing/2014/main" val="3069715530"/>
                    </a:ext>
                  </a:extLst>
                </a:gridCol>
                <a:gridCol w="3306053">
                  <a:extLst>
                    <a:ext uri="{9D8B030D-6E8A-4147-A177-3AD203B41FA5}">
                      <a16:colId xmlns="" xmlns:a16="http://schemas.microsoft.com/office/drawing/2014/main" val="2723379114"/>
                    </a:ext>
                  </a:extLst>
                </a:gridCol>
                <a:gridCol w="3335309">
                  <a:extLst>
                    <a:ext uri="{9D8B030D-6E8A-4147-A177-3AD203B41FA5}">
                      <a16:colId xmlns="" xmlns:a16="http://schemas.microsoft.com/office/drawing/2014/main" val="2548887696"/>
                    </a:ext>
                  </a:extLst>
                </a:gridCol>
              </a:tblGrid>
              <a:tr h="311720">
                <a:tc>
                  <a:txBody>
                    <a:bodyPr/>
                    <a:lstStyle/>
                    <a:p>
                      <a:pPr marL="165100" marR="0" algn="ctr">
                        <a:lnSpc>
                          <a:spcPts val="17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</a:rPr>
                        <a:t>ลำดับ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508000" marR="0" algn="ctr">
                        <a:lnSpc>
                          <a:spcPts val="17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</a:rPr>
                        <a:t>จังหวัด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533400" marR="0" algn="ctr">
                        <a:lnSpc>
                          <a:spcPts val="17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</a:rPr>
                        <a:t>อำเภอ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558800" marR="0" algn="ctr">
                        <a:lnSpc>
                          <a:spcPts val="17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</a:rPr>
                        <a:t>ตำบล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817074404"/>
                  </a:ext>
                </a:extLst>
              </a:tr>
              <a:tr h="3347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1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</a:rPr>
                        <a:t>พิษณุโลก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</a:rPr>
                        <a:t>เมืองพิษณุโลก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</a:rPr>
                        <a:t>พลายชุมพล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384311482"/>
                  </a:ext>
                </a:extLst>
              </a:tr>
              <a:tr h="3347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</a:rPr>
                        <a:t>พิษณุโลก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</a:rPr>
                        <a:t>เมืองพิษณุโลก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</a:rPr>
                        <a:t>ดอนทอง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659560967"/>
                  </a:ext>
                </a:extLst>
              </a:tr>
              <a:tr h="3347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3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</a:rPr>
                        <a:t>พิษณุโลก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</a:rPr>
                        <a:t>เมืองพิษณุโลก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</a:rPr>
                        <a:t>จอมทอง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3592804817"/>
                  </a:ext>
                </a:extLst>
              </a:tr>
              <a:tr h="3347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4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</a:rPr>
                        <a:t>พิษณุโลก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</a:rPr>
                        <a:t>วัดโบสถ์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</a:rPr>
                        <a:t>ท่างาม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3678998022"/>
                  </a:ext>
                </a:extLst>
              </a:tr>
              <a:tr h="3347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5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</a:rPr>
                        <a:t>พิษณุโลก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</a:rPr>
                        <a:t>บางกระทุ่ม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</a:rPr>
                        <a:t>ท่าตาล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2705996059"/>
                  </a:ext>
                </a:extLst>
              </a:tr>
              <a:tr h="3347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6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</a:rPr>
                        <a:t>พิษณุโลก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</a:rPr>
                        <a:t>บางกระทุ่ม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</a:rPr>
                        <a:t>โคกสลุด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61821015"/>
                  </a:ext>
                </a:extLst>
              </a:tr>
              <a:tr h="3347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7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</a:rPr>
                        <a:t>พิษณุโลก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</a:rPr>
                        <a:t>บางกระทุ่ม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</a:rPr>
                        <a:t>นครป่าหมาก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877680945"/>
                  </a:ext>
                </a:extLst>
              </a:tr>
              <a:tr h="3347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8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</a:rPr>
                        <a:t>พิษณุโลก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</a:rPr>
                        <a:t>วัดโบสถ์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</a:rPr>
                        <a:t>คันโช้ง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3903850331"/>
                  </a:ext>
                </a:extLst>
              </a:tr>
              <a:tr h="3347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9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</a:rPr>
                        <a:t>พิษณุโลก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</a:rPr>
                        <a:t>วัดโบสถ์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</a:rPr>
                        <a:t>ท้อแท้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3030534182"/>
                  </a:ext>
                </a:extLst>
              </a:tr>
              <a:tr h="3347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10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</a:rPr>
                        <a:t>สุโขทัย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</a:rPr>
                        <a:t>ทุ่งเสลี่ยม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</a:rPr>
                        <a:t>กลางดง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812841022"/>
                  </a:ext>
                </a:extLst>
              </a:tr>
              <a:tr h="3347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11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</a:rPr>
                        <a:t>สุโขทัย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</a:rPr>
                        <a:t>ทุ่งเสลี่ยม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</a:rPr>
                        <a:t>ไทยชนะศึก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2169262933"/>
                  </a:ext>
                </a:extLst>
              </a:tr>
              <a:tr h="3347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12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</a:rPr>
                        <a:t>สุโขทัย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</a:rPr>
                        <a:t>ศรีสัชนาลัย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</a:rPr>
                        <a:t>ดงคู่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3966586505"/>
                  </a:ext>
                </a:extLst>
              </a:tr>
              <a:tr h="3347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13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</a:rPr>
                        <a:t>สุโขทัย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</a:rPr>
                        <a:t>ศรีสัชนาลัย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</a:rPr>
                        <a:t>ท่าชัย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2072472868"/>
                  </a:ext>
                </a:extLst>
              </a:tr>
              <a:tr h="3347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14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</a:rPr>
                        <a:t>สุโขทัย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</a:rPr>
                        <a:t>สวรรคโลก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</a:rPr>
                        <a:t>คลองกระจง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3565771434"/>
                  </a:ext>
                </a:extLst>
              </a:tr>
              <a:tr h="3347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15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</a:rPr>
                        <a:t>สุโขทัย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</a:rPr>
                        <a:t>สวรรคโลก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</a:rPr>
                        <a:t>วังไม้ขอน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2770226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687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456440-32F6-4EC2-8697-9DC83FCD0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B876E2E-4D29-4F61-9118-A41ADD85D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7D7D296-2337-42BE-A70E-0429F664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13" t="16251" r="14688" b="7222"/>
          <a:stretch/>
        </p:blipFill>
        <p:spPr>
          <a:xfrm>
            <a:off x="-1" y="-1"/>
            <a:ext cx="12192001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32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E24B4B-C20D-410B-BD79-E99D7704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82D3C1D-18D7-41BC-B15E-326AFB2C0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254FE8E-F1CE-4125-86A4-150955D50F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65" t="16111" r="16407" b="9370"/>
          <a:stretch/>
        </p:blipFill>
        <p:spPr>
          <a:xfrm>
            <a:off x="142874" y="0"/>
            <a:ext cx="12049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0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22F50A-E425-4D29-8011-250A9C448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400050"/>
            <a:ext cx="9867900" cy="1266825"/>
          </a:xfrm>
        </p:spPr>
        <p:txBody>
          <a:bodyPr>
            <a:normAutofit/>
          </a:bodyPr>
          <a:lstStyle/>
          <a:p>
            <a:r>
              <a:rPr lang="th-TH" sz="4400" b="1" dirty="0"/>
              <a:t>แนวทางการปฏิบัติงานของผู้รับจ้าง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B4F26B-B3E0-4073-A3D0-BE652442C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1562100"/>
            <a:ext cx="11325225" cy="4895850"/>
          </a:xfrm>
        </p:spPr>
        <p:txBody>
          <a:bodyPr>
            <a:normAutofit fontScale="92500" lnSpcReduction="20000"/>
          </a:bodyPr>
          <a:lstStyle/>
          <a:p>
            <a:r>
              <a:rPr lang="th-TH" sz="3600" b="1" dirty="0"/>
              <a:t>ประชาชนทั่วไป </a:t>
            </a:r>
            <a:endParaRPr lang="en-US" sz="3600" b="1" dirty="0"/>
          </a:p>
          <a:p>
            <a:pPr lvl="1"/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การเฝ้าระวัง ประสานงานและติดตามข้อมูลสถานการณ์การระบาดของ 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COVID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และโรคระบาดใหม่ 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การเฝ้าระวังและติดตามผู้ป่วยและกลุ่มเสี่ยง การส่งต่อการรักษา การประชาสัมพันธ์แจ้งข้อมูลข่าวสาร การปรับสภาพแวดล้อม ระบบรายงานสถานการณ์การระบาดของโรค (การสอบสวนโรค การคัดกรองจัดระดับกลุ่มเสี่ยง กลุ่มสงสัย กลุ่มสัมผัส การวิเคราะห์สถานการณ์แนวโน้มการระบาดในพื้นที่) (ร่วมกับ ศบค)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การพัฒนาสัมมาชีพและสร้างอาชีพใหม่ (การยกระดับสินค้า 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OTOP/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อาชีพอื่นๆ) การสร้างและพัฒนา 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Creative Economy (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การยกระดับการท่องเที่ยว) การนำองค์ความรู้ไปช่วยบริการชุมชน (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Health Care/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เทคโนโลยีด้านต่างๆ) และการส่งเสริมด้านสิ่งแวดล้อม/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Circular Economy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การเพิ่มรายได้หมุนเวียนให้แก่ชุมชน) ให้แก่ชุมชนตามรูปแบบกิจกรรมที่จะเข้าไปดำเนินการในพื้นที่ที่รับผิดชอบ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07674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C196AB-85A0-468C-8B67-07BAFC007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42594"/>
            <a:ext cx="10515600" cy="1371600"/>
          </a:xfrm>
        </p:spPr>
        <p:txBody>
          <a:bodyPr>
            <a:normAutofit/>
          </a:bodyPr>
          <a:lstStyle/>
          <a:p>
            <a:r>
              <a:rPr lang="th-TH" sz="4400" b="1" dirty="0"/>
              <a:t>แนวทางการปฏิบัติงานของผู้รับจ้าง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8C1FA73-B9A9-40A5-A105-78C2CD7E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66900"/>
            <a:ext cx="10515600" cy="4348506"/>
          </a:xfrm>
        </p:spPr>
        <p:txBody>
          <a:bodyPr/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ประชาชนทั่วไป 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การพัฒนาทักษะอาชีพใหม่จากความหลากหลายทางชีวภาพและความหลากหลายทางวัฒนธรรมของชุมชน</a:t>
            </a:r>
          </a:p>
          <a:p>
            <a:pPr lvl="1"/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การถ่ายทอดองค์ความรู้ เทคโนโลยี นวัตกรรม และภูมิปัญญาท้องถิ่น เพื่อการพัฒนาเศรษฐกิจและสังคมในชุมชน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การปฏิบัติงานตามภารกิจอื่นๆ ที่ได้รับมอบหมายตามภารกิจหลักของโครงการฯ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144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C196AB-85A0-468C-8B67-07BAFC007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423519"/>
            <a:ext cx="10058400" cy="1310031"/>
          </a:xfrm>
        </p:spPr>
        <p:txBody>
          <a:bodyPr>
            <a:normAutofit/>
          </a:bodyPr>
          <a:lstStyle/>
          <a:p>
            <a:r>
              <a:rPr lang="th-TH" sz="4400" b="1" dirty="0"/>
              <a:t>แนวทางการปฏิบัติงานของผู้รับจ้าง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8C1FA73-B9A9-40A5-A105-78C2CD7E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0" y="1619250"/>
            <a:ext cx="11010900" cy="4895850"/>
          </a:xfrm>
        </p:spPr>
        <p:txBody>
          <a:bodyPr>
            <a:normAutofit lnSpcReduction="10000"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บัณฑิตจบใหม่ 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การวิเคราะห์ข้อมูล (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 Analytics)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ในการวางแผนและตัดสินใจ เพื่อจัดทำนโยบาย แนวทาง และงบประมาณสนับสนุน (เป็นการจัดการข้อมูลที่ได้จากการจัดเก็บข้อมูลของโครงการพัฒนาตำบลแบบบูรณาการของกระทรวงมหาดไทย)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การเฝ้าระวัง ประสานงานและติดตามข้อมูลสถานการณ์การระบาดของ 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COVID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และโรคระบาดใหม่ การเฝ้าระวังและติดตามผู้ป่วยและ กลุ่มเสี่ยง การส่งต่อการรักษา การประชาสัมพันธ์แจ้งข้อมูลข่าวสาร การปรับสภาพแวดล้อม ระบบรายงานสถานการณ์การระบาดของโรค (การสอบสวนโรค การคัดกรองจัดระดับกลุ่มเสี่ยง กลุ่มสงสัย กลุ่มสัมผัส การวิเคราะห์สถานการณ์แนวโน้มการระบาดในพื้นที่) (ร่วมกับ ศบค)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20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C196AB-85A0-468C-8B67-07BAFC007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423519"/>
            <a:ext cx="10058400" cy="1310031"/>
          </a:xfrm>
        </p:spPr>
        <p:txBody>
          <a:bodyPr>
            <a:normAutofit/>
          </a:bodyPr>
          <a:lstStyle/>
          <a:p>
            <a:r>
              <a:rPr lang="th-TH" sz="4400" b="1" dirty="0"/>
              <a:t>แนวทางการปฏิบัติงานของผู้รับจ้าง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8C1FA73-B9A9-40A5-A105-78C2CD7E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1533525"/>
            <a:ext cx="11077575" cy="4791075"/>
          </a:xfrm>
        </p:spPr>
        <p:txBody>
          <a:bodyPr>
            <a:norm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บัณฑิตจบใหม่ 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การจัดทำข้อมูลราชการในพื้นที่เป็นข้อมูลอิเล็กทรอนิกส์ (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Digitalizing Government Data) (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ร่วมกับ กพร.) จำนวน 2 คนต่อตำบล 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การจ้างงานเพื่อการพัฒนาสัมมาชีพและสร้างอาชีพใหม่ (การยกระดับสินค้า 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OTOP/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อาชีพอื่นๆ) การสร้างและพัฒนา 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Creative Economy (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การยกระดับการท่องเที่ยว) การนำองค์ความรู้ไปช่วยบริการชุมชน (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Health Care/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เทคโนโลยีด้านต่างๆ) และการส่งเสริมด้านสิ่งแวดล้อม/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Circular Economy (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การเพิ่มรายได้หมุนเวียนให้แก่ชุมชน) ให้แก่ชุมชน ตามรูปแบบกิจกรรมที่จะเข้าไปดำเนินการในพื้นที่ที่รับผิดชอบ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860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C196AB-85A0-468C-8B67-07BAFC007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375894"/>
            <a:ext cx="10058400" cy="1310031"/>
          </a:xfrm>
        </p:spPr>
        <p:txBody>
          <a:bodyPr>
            <a:normAutofit/>
          </a:bodyPr>
          <a:lstStyle/>
          <a:p>
            <a:r>
              <a:rPr lang="th-TH" sz="4400" b="1" dirty="0"/>
              <a:t>แนวทางการปฏิบัติงานของผู้รับจ้าง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8C1FA73-B9A9-40A5-A105-78C2CD7E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0" y="1685924"/>
            <a:ext cx="10858500" cy="4638675"/>
          </a:xfrm>
        </p:spPr>
        <p:txBody>
          <a:bodyPr>
            <a:norm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บัณฑิตจบใหม่ 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การพัฒนาทักษะอาชีพใหม่จากความหลากหลายทางชีวภาพและความหลากหลายทางวัฒนธรรมของชุมชน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การถ่ายทอดองค์ความรู้ เทคโนโลยี นวัตกรรม และภูมิปัญญาท้องถิ่น เพื่อการพัฒนาเศรษฐกิจและสังคมในชุมชน</a:t>
            </a:r>
          </a:p>
          <a:p>
            <a:pPr lvl="1"/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การปฏิบัติงานตามภารกิจอื่นๆ ที่ได้รับมอบหมายตามภารกิจหลักของโครงการฯ</a:t>
            </a:r>
          </a:p>
          <a:p>
            <a:pPr lvl="1"/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664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C196AB-85A0-468C-8B67-07BAFC007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423519"/>
            <a:ext cx="10058400" cy="1310031"/>
          </a:xfrm>
        </p:spPr>
        <p:txBody>
          <a:bodyPr>
            <a:normAutofit/>
          </a:bodyPr>
          <a:lstStyle/>
          <a:p>
            <a:r>
              <a:rPr lang="th-TH" sz="4400" b="1" dirty="0"/>
              <a:t>แนวทางการปฏิบัติงานของผู้รับจ้าง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8C1FA73-B9A9-40A5-A105-78C2CD7E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576731"/>
            <a:ext cx="11077575" cy="4857750"/>
          </a:xfrm>
        </p:spPr>
        <p:txBody>
          <a:bodyPr>
            <a:normAutofit fontScale="92500" lnSpcReduction="10000"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นักศึกษา 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การวิเคราะห์ข้อมูล (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 Analytics)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ในการวางแผนและตัดสินใจ เพื่อจัดทำนโยบาย แนวทาง และงบประมาณสนับสนุน (เป็นการจัดการข้อมูลที่ได้จากการจัดเก็บข้อมูลของโครงการพัฒนาตำบลแบบบูรณาการของกระทรวงมหาดไทย)</a:t>
            </a:r>
          </a:p>
          <a:p>
            <a:pPr lvl="1"/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การจ้างงานเพื่อการพัฒนาสัมมาชีพและสร้างอาชีพใหม่ (การยกระดับสินค้า 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OTOP/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อาชีพอื่นๆ) การสร้างและพัฒนา 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Creative Economy (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การยกระดับการท่องเที่ยว) การนำองค์ความรู้ไปช่วยบริการชุมชน (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Health Care/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เทคโนโลยีด้านต่างๆ) และการส่งเสริมด้านสิ่งแวดล้อม/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Circular Economy (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การเพิ่มรายได้หมุนเวียนให้แก่ชุมชน) ให้แก่ชุมชน   ตามรูปแบบกิจกรรมที่จะเข้าไปดำเนินการในพื้นที่ที่รับผิดชอบ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057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C196AB-85A0-468C-8B67-07BAFC007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423519"/>
            <a:ext cx="10058400" cy="1310031"/>
          </a:xfrm>
        </p:spPr>
        <p:txBody>
          <a:bodyPr>
            <a:normAutofit/>
          </a:bodyPr>
          <a:lstStyle/>
          <a:p>
            <a:r>
              <a:rPr lang="th-TH" sz="4400" b="1" dirty="0"/>
              <a:t>แนวทางการปฏิบัติงานของผู้รับจ้าง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8C1FA73-B9A9-40A5-A105-78C2CD7E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0" y="1504950"/>
            <a:ext cx="11087100" cy="4857750"/>
          </a:xfrm>
        </p:spPr>
        <p:txBody>
          <a:bodyPr>
            <a:norm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นักศึกษา </a:t>
            </a:r>
            <a:endParaRPr lang="en-US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การพัฒนาทักษะอาชีพใหม่จากความหลากหลายทางชีวภาพและความหลากหลายทางวัฒนธรรมของชุมชน</a:t>
            </a:r>
          </a:p>
          <a:p>
            <a:pPr lvl="1"/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การปฏิบัติงานตามภารกิจอื่นๆ ที่ได้รับมอบหมายตามภารกิจหลักของโครงการฯ</a:t>
            </a:r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57945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CE51D7-7018-428C-9C7D-E9C2874A6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สาระสำคัญ</a:t>
            </a:r>
            <a:endParaRPr lang="en-US" sz="6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D84B979-BA58-40CC-BA3B-C70C87C8E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04975"/>
            <a:ext cx="10058400" cy="4510431"/>
          </a:xfrm>
        </p:spPr>
        <p:txBody>
          <a:bodyPr>
            <a:normAutofit fontScale="85000" lnSpcReduction="10000"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วัตถุประสงค์ของโครงการและเป้าหมาย</a:t>
            </a: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ผลลัพธ์และตัวชี้วัดของโครงการ</a:t>
            </a:r>
          </a:p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การบริหารจัดการโครงการ</a:t>
            </a:r>
          </a:p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แนวทางการปฏิบัติงานของผู้รับจ้าง</a:t>
            </a:r>
          </a:p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อัตราค่าจ้าง การจ่ายค่าจ้างและเงื่อนไขการจ้าง </a:t>
            </a:r>
          </a:p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การอบรม </a:t>
            </a: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ทักษะ</a:t>
            </a:r>
          </a:p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การเตรียมรายงานตัวและทำสัญญาจ้าง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73711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3F1788-C804-44E9-B094-B0F04231D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342899"/>
            <a:ext cx="10058400" cy="1200151"/>
          </a:xfrm>
        </p:spPr>
        <p:txBody>
          <a:bodyPr>
            <a:normAutofit/>
          </a:bodyPr>
          <a:lstStyle/>
          <a:p>
            <a:r>
              <a:rPr lang="th-TH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อัตราค่าจ้างและการจ่ายค่าจ้าง</a:t>
            </a:r>
            <a:endParaRPr lang="en-US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1F61C10-53FF-4B91-B2E4-151407A6D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0" y="1381125"/>
            <a:ext cx="11087100" cy="5048250"/>
          </a:xfrm>
        </p:spPr>
        <p:txBody>
          <a:bodyPr>
            <a:normAutofit fontScale="92500" lnSpcReduction="10000"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ประชาชน ในอัตรา 9,000 บาท ต่อเดือน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บัณฑิตจบใหม่ ในอัตรา 15,000 บาท ต่อเดือน (หักภาษี ณ ที่จ่าย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1%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ตามกฎหมายต่อเดือน) 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นักศึกษา ในอัตรา 5,000 บาท ต่อเดือน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ทั้งนี้ การจ่ายค่าจ้างกำหนดจ่ายเงินเป็นงวดๆ งวดละหนึ่งเดือนตามเดือนแห่งปีปฏิทิน โดยจะจ่ายให้เมื่อผู้รับจ้างได้ทำงานที่รับจ้างตามข้อกำหนดในสัญญาและคณะกรรมการผู้ตรวจรับพัสดุได้ตรวจรับมอบงานจ้างเรียบร้อยแล้ว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การจ่ายเงินค่าจ้างจะดำเนินการจ่ายได้ต่อเมื่อทางสำนักงานปลัดกระทรวงอุดมศึกษาวิทยาศาสตร์ วิจัย นวัตกรรม ได้จัดสรรและโอนงบประมาณการจ้างงานมายังมหาวิทยาลัยแล้วเท่านั้น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การจ่ายเงินเป็นไปตามระเบียบราชการของมหาวิทยาลัยและสำนักงบประมาณ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152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EE348E-A02F-4953-A1A8-A57936E17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409573"/>
            <a:ext cx="10058400" cy="1057275"/>
          </a:xfrm>
        </p:spPr>
        <p:txBody>
          <a:bodyPr>
            <a:normAutofit/>
          </a:bodyPr>
          <a:lstStyle/>
          <a:p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เงื่อนไขการจ้างงาน </a:t>
            </a:r>
            <a:endParaRPr lang="en-US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BD1F18A-E8D7-48A9-AB7D-570BE1E4F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75"/>
            <a:ext cx="10982325" cy="5172075"/>
          </a:xfrm>
        </p:spPr>
        <p:txBody>
          <a:bodyPr>
            <a:normAutofit fontScale="70000" lnSpcReduction="20000"/>
          </a:bodyPr>
          <a:lstStyle/>
          <a:p>
            <a:r>
              <a:rPr lang="th-TH" sz="4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จ้างจะต้องปฏิบัติงานตามที่กำหนดไว้ในสัญญาหรือข้อตกลงให้แล้วเสร็จตามเวลาที่ผู้ว่าจ้างหรือ ผู้ที่ได้รับมอบหมายจากผู้ว่าจ้างกำหนด</a:t>
            </a:r>
          </a:p>
          <a:p>
            <a:r>
              <a:rPr lang="th-TH" sz="4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ผู้รับจ้างจะต้องส่งมอบงานเป็นรายเดือนตั้งแต่เดือนกุมภาพันธ์ 2564 ถึงเดือน</a:t>
            </a:r>
            <a:r>
              <a:rPr lang="th-TH" sz="4500">
                <a:latin typeface="TH SarabunPSK" panose="020B0500040200020003" pitchFamily="34" charset="-34"/>
                <a:cs typeface="TH SarabunPSK" panose="020B0500040200020003" pitchFamily="34" charset="-34"/>
              </a:rPr>
              <a:t>กุมภาพันธ์ </a:t>
            </a:r>
            <a:r>
              <a:rPr lang="th-TH" sz="450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2565   </a:t>
            </a:r>
            <a:r>
              <a:rPr lang="th-TH" sz="4500">
                <a:latin typeface="TH SarabunPSK" panose="020B0500040200020003" pitchFamily="34" charset="-34"/>
                <a:cs typeface="TH SarabunPSK" panose="020B0500040200020003" pitchFamily="34" charset="-34"/>
              </a:rPr>
              <a:t>(ข้อตกลงการจ้างงานจะถึงเดือน มกราคม 2565) ณ </a:t>
            </a:r>
            <a:r>
              <a:rPr lang="th-TH" sz="4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พื้นที่ตำบลของจังหวัดที่ตนปฏิบัติงาน</a:t>
            </a:r>
          </a:p>
          <a:p>
            <a:r>
              <a:rPr lang="th-TH" sz="4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ผู้รับจ้างต้องรายงานผลการปฏิบัติงานที่ได้รับมอบจากผู้ว่าจ้าง จำนวน 2 ชุด พร้อมหลักฐานเอกสารที่เกี่ยวข้องกับการปฏิบัติงานเพื่อใช้ประกอบการตรวจรับ</a:t>
            </a:r>
          </a:p>
          <a:p>
            <a:r>
              <a:rPr lang="th-TH" sz="4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การผ่านงาน ผู้รับจ้างจะต้องผ่านการอบรม </a:t>
            </a:r>
            <a:r>
              <a:rPr lang="en-US" sz="4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sz="4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ทักษะตามที่ส่วนกลางกำหนด</a:t>
            </a:r>
            <a:r>
              <a:rPr lang="en-US" sz="4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 ทักษะด้านการเงิน ทักษะด้านสังคม ทักษะด้านดิจิทัลและทักษะด้านภาษาอังกฤษ และผ่านการทำงานตั้งแต่ </a:t>
            </a:r>
            <a:r>
              <a:rPr lang="en-US" sz="4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 </a:t>
            </a:r>
            <a:r>
              <a:rPr lang="th-TH" sz="4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เดือนขึ้นไป จึงจะได้รับใบรับรองการผ่านงาน</a:t>
            </a:r>
          </a:p>
          <a:p>
            <a:endParaRPr lang="th-TH" sz="45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32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AB3E57-2A0B-43B0-A6DD-2F0DDA308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9D5B9C1-08E2-41F2-A5D5-AFD1A2BFC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8A65108-05B6-4C89-95E6-3B89D818D9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62" t="17639" r="35703" b="7361"/>
          <a:stretch/>
        </p:blipFill>
        <p:spPr>
          <a:xfrm>
            <a:off x="1885950" y="166687"/>
            <a:ext cx="8620125" cy="657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16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807E2A-0D0F-4DCC-B197-D27093515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0186393A-8973-49CA-8FE6-4A38AE82BC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273" t="18598" r="35108" b="10392"/>
          <a:stretch/>
        </p:blipFill>
        <p:spPr>
          <a:xfrm>
            <a:off x="1847849" y="447674"/>
            <a:ext cx="8543925" cy="6162675"/>
          </a:xfrm>
        </p:spPr>
      </p:pic>
    </p:spTree>
    <p:extLst>
      <p:ext uri="{BB962C8B-B14F-4D97-AF65-F5344CB8AC3E}">
        <p14:creationId xmlns:p14="http://schemas.microsoft.com/office/powerpoint/2010/main" val="3313082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EE348E-A02F-4953-A1A8-A57936E17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5" y="409573"/>
            <a:ext cx="9829800" cy="1057275"/>
          </a:xfrm>
        </p:spPr>
        <p:txBody>
          <a:bodyPr>
            <a:normAutofit/>
          </a:bodyPr>
          <a:lstStyle/>
          <a:p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เงื่อนไขการจ้างงาน </a:t>
            </a:r>
            <a:endParaRPr lang="en-US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BD1F18A-E8D7-48A9-AB7D-570BE1E4F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90651"/>
            <a:ext cx="10982325" cy="5067300"/>
          </a:xfrm>
        </p:spPr>
        <p:txBody>
          <a:bodyPr>
            <a:normAutofit fontScale="55000" lnSpcReduction="20000"/>
          </a:bodyPr>
          <a:lstStyle/>
          <a:p>
            <a:pPr algn="thaiDist"/>
            <a:r>
              <a:rPr lang="th-TH" sz="5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ในระหว่างที่ผู้รับจ้างปฏิบัติงานตามข้อตกลงจ้างนี้ หากผู้ว่าจ้างเห็นว่าผู้รับจ้างไม่มาทำงานจ้างตามสัญญา ผู้ว่าจ้างมีสิทธิหักค่าจ้างเหมารายเดือนของเดือนนั้นๆ เป็นรายวัน ตามจำนวนวันที่ขาดงาน และหากเดือนใดมี</a:t>
            </a:r>
            <a:r>
              <a:rPr lang="th-TH" sz="58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การขาดงานดังกล่าวเกินกว่า 3 วันทำการ โดยไม่มีเหตุอันควรและไม่ได้บอกกล่าวล่วงหน้า ให้ถือว่าผู้รับจ้างผิดข้อตกลงจ้าง ผู้ว่าจ้างมีสิทธิบอกเลิกข้อตกลงจ้างได้ทันที </a:t>
            </a:r>
            <a:r>
              <a:rPr lang="th-TH" sz="5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และความเสียหายอันใดอันจะเกิดขึ้นเนื่องมาจากผู้รับจ้างผิดข้อตกลงจ้าง ผู้ว่าจ้างมีสิทธิเรียกร้องค่าเสียหายได้</a:t>
            </a:r>
          </a:p>
          <a:p>
            <a:pPr algn="thaiDist"/>
            <a:r>
              <a:rPr lang="th-TH" sz="5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ผู้รับจ้างมีสิทธิบอกเลิกข้อตกลงจ้างได้ </a:t>
            </a:r>
            <a:r>
              <a:rPr lang="th-TH" sz="58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โดยต้องทำเป็นหนังสือแจ้งให้ผู้ว่าจ้างทราบล่วงหน้าอย่างน้อย </a:t>
            </a:r>
            <a:r>
              <a:rPr lang="en-US" sz="58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58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0 วันทำการ</a:t>
            </a:r>
            <a:r>
              <a:rPr lang="th-TH" sz="5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58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หากผู้รับจ้างไม่ได้แจ้งให้ผู้ว่าจ้างทราบภายในระยะเวลาที่กำหนด ผู้ว่าจ้างมีสิทธิ์คิดค่าปรับ ในอัตราร้อยละ 0.10 ของค่าจ้างทั้งหมด </a:t>
            </a:r>
            <a:r>
              <a:rPr lang="th-TH" sz="5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(แต่จะต้องไม่ต่ำกว่าวันละ 100 บาท) นับตั้งแต่วันที่ผู้ว่าจ้างได้รับหนังสือแจ้งบอกเลิกข้อตกลงจ้าง จนถึงวันครบกำหนด </a:t>
            </a:r>
            <a:r>
              <a:rPr lang="en-US" sz="5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5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0 วันทำการ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964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0C8F4F-7A18-43BB-884D-75FD3446B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504826"/>
            <a:ext cx="10058400" cy="1371600"/>
          </a:xfrm>
        </p:spPr>
        <p:txBody>
          <a:bodyPr>
            <a:normAutofit/>
          </a:bodyPr>
          <a:lstStyle/>
          <a:p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เงื่อนไขการจ้างงาน 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92828A-FE67-4C14-99E1-7C0D322C9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628775"/>
            <a:ext cx="11049000" cy="4724399"/>
          </a:xfrm>
        </p:spPr>
        <p:txBody>
          <a:bodyPr>
            <a:normAutofit/>
          </a:bodyPr>
          <a:lstStyle/>
          <a:p>
            <a:pPr algn="thaiDist"/>
            <a:r>
              <a:rPr lang="th-TH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ผู้รับจ้างต้องมาปฏิบัติงานตามสัญญาด้วยตนเอง </a:t>
            </a:r>
            <a:r>
              <a:rPr lang="th-TH" sz="3200" u="sng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โดยต้องมาบันทึกเวลาที่มารับจ้างในแต่ละวัน และเวลากลับเมื่อทำงานจ้างในวันนั้นๆ เสร็จสิ้นด้วยตนเองทุกครั้ง ในกรณีที่ผู้รับจ้างไม่สามารถมาปฏิบัติงานด้วยตนเองได้ในวันใด ผู้รับจ้างจะจัดให้มีบุคคลอื่นมาทำงานแทนในวันนั้นๆ ไม่ได้ </a:t>
            </a:r>
            <a:r>
              <a:rPr lang="th-TH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เนื่องจากงานของผู้รับจ้างเป็นงานที่ต้องใช้ความรู้ ความสามารถเป็นการเฉพาะตัว และจะต้องไม่เอางานทั้งหมดหรือส่วนหนึ่งส่วนใดแห่งสัญญานี้ไปจ้างช่วงอีกต่อหนึ่ง</a:t>
            </a:r>
            <a:endParaRPr lang="en-US" sz="32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การว่าจ้างตามบันทึกข้อตกลงนี้ </a:t>
            </a:r>
            <a:r>
              <a:rPr lang="th-TH" sz="32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ไม่ทำให้พนักงานจ้างเหมาบริการ หรือผู้รับจ้างมีฐานะเป็นลูกจ้างของทางราชการ หรือมีความสัมพันธ์ในฐานะเป็นลูกจ้างตามกฎหมายแรงงานหรือกฎหมายว่าด้วยประกันสังคม</a:t>
            </a:r>
            <a:endParaRPr lang="en-US" sz="3200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0114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B3C668-64CD-4E03-A64A-81AC1910E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3375"/>
            <a:ext cx="10058400" cy="1371600"/>
          </a:xfrm>
        </p:spPr>
        <p:txBody>
          <a:bodyPr>
            <a:normAutofit/>
          </a:bodyPr>
          <a:lstStyle/>
          <a:p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การอบรมพัฒนา </a:t>
            </a:r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ทักษะ  </a:t>
            </a:r>
            <a:endParaRPr lang="en-US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13AD461-A91F-4B89-BF16-9C064043B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95425"/>
            <a:ext cx="11096625" cy="4914900"/>
          </a:xfrm>
        </p:spPr>
        <p:txBody>
          <a:bodyPr>
            <a:normAutofit fontScale="77500" lnSpcReduction="20000"/>
          </a:bodyPr>
          <a:lstStyle/>
          <a:p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ทักษะด้านการเงิน (</a:t>
            </a:r>
            <a:r>
              <a:rPr lang="en-US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Financial Literacy) </a:t>
            </a: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หลักสูตรออนไลน์โดยทางตลาดหลักทรัพย์แห่งประเทศไทย (</a:t>
            </a:r>
            <a:r>
              <a:rPr lang="en-US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SET)</a:t>
            </a: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4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ภาคเหนือตอนล่าง อบรมรอบที่ </a:t>
            </a:r>
            <a:r>
              <a:rPr lang="en-US" sz="44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44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 ก.พ.</a:t>
            </a:r>
            <a:r>
              <a:rPr lang="en-US" sz="44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44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มี.ค. </a:t>
            </a:r>
            <a:r>
              <a:rPr lang="en-US" sz="44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2564</a:t>
            </a:r>
          </a:p>
          <a:p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ทักษะด้านสังคม (</a:t>
            </a:r>
            <a:r>
              <a:rPr lang="en-US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Social Literacy) : </a:t>
            </a: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มหาวิทยาลัยดำเนินการเองและแม่ข่าย</a:t>
            </a:r>
            <a:r>
              <a:rPr lang="en-US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ส่วนกลาง</a:t>
            </a:r>
            <a:r>
              <a:rPr lang="en-US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</a:t>
            </a:r>
            <a:r>
              <a:rPr lang="en-US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รอความชัดเจนจาก สป.อว.)</a:t>
            </a:r>
          </a:p>
          <a:p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ทักษะด้านดิจิทัล (</a:t>
            </a:r>
            <a:r>
              <a:rPr lang="en-US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Digital Literacy) : </a:t>
            </a: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มหาวิทยาลัยดำเนินการเองและผ่านระบบ </a:t>
            </a:r>
            <a:r>
              <a:rPr lang="en-US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Thai MOOC </a:t>
            </a: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ของโครงการมหาวิทยาลัยไซเบอร์ไทย (</a:t>
            </a:r>
            <a:r>
              <a:rPr lang="en-US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Thailand Cyber University-TCU)</a:t>
            </a: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4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ภาคเหนือตอนล่าง อบรมรอบที่ </a:t>
            </a:r>
            <a:r>
              <a:rPr lang="en-US" sz="44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6 </a:t>
            </a:r>
            <a:r>
              <a:rPr lang="th-TH" sz="44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 ก.ค.</a:t>
            </a:r>
            <a:r>
              <a:rPr lang="en-US" sz="44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44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ส.ค. </a:t>
            </a:r>
            <a:r>
              <a:rPr lang="en-US" sz="44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2564</a:t>
            </a:r>
          </a:p>
          <a:p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ทักษะด้านภาษาอังกฤษ (</a:t>
            </a:r>
            <a:r>
              <a:rPr lang="en-US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English Literacy) :</a:t>
            </a: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ผ่านระบบ </a:t>
            </a:r>
            <a:r>
              <a:rPr lang="en-US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Thai MOOC</a:t>
            </a: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4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ภาคเหนือตอนล่าง อบรมรอบที่ </a:t>
            </a:r>
            <a:r>
              <a:rPr lang="en-US" sz="44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44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 มิ.ย. </a:t>
            </a:r>
            <a:r>
              <a:rPr lang="en-US" sz="44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– </a:t>
            </a:r>
            <a:r>
              <a:rPr lang="th-TH" sz="44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ก.ค. </a:t>
            </a:r>
            <a:r>
              <a:rPr lang="en-US" sz="44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2564</a:t>
            </a:r>
          </a:p>
        </p:txBody>
      </p:sp>
    </p:spTree>
    <p:extLst>
      <p:ext uri="{BB962C8B-B14F-4D97-AF65-F5344CB8AC3E}">
        <p14:creationId xmlns:p14="http://schemas.microsoft.com/office/powerpoint/2010/main" val="13025230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BDB76-76E7-4DD4-88CE-17B779DD7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EF0DA6-7897-49D6-9F67-DCB9C9B68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5BA383E-99A9-4A2B-9218-3D20EAE97C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97" t="16945" r="13750" b="8056"/>
          <a:stretch/>
        </p:blipFill>
        <p:spPr>
          <a:xfrm>
            <a:off x="76200" y="85725"/>
            <a:ext cx="11982450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23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435903-F8CD-47D8-830F-29D439F8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1D38D4F-81D8-4F12-A7EF-09CA93F64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CC3EF62-2FDB-47DE-BB9A-04CCD914BC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97" t="17639" r="12579" b="69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740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ED2C6D-A7AE-4532-A2DC-DAA47611E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FC10C95-9F79-412E-9C2C-92552B83E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D5C3166-3226-458D-958A-539F3D3A58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16" t="16528" r="22031" b="20139"/>
          <a:stretch/>
        </p:blipFill>
        <p:spPr>
          <a:xfrm>
            <a:off x="76199" y="28575"/>
            <a:ext cx="12049125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0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3E0599-C43B-4BAD-B763-F145C8F79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DBEB7C6-EB4A-4E43-97B2-7DE785530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EC76367-2FB7-44AE-A99F-8484BD483E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12" t="35417" r="10939" b="6944"/>
          <a:stretch/>
        </p:blipFill>
        <p:spPr>
          <a:xfrm>
            <a:off x="0" y="108155"/>
            <a:ext cx="12192000" cy="674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389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A7A6FA-ABC3-411D-8F44-F727BACBC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47302C0-5E8B-41FD-8552-D7953E2A8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A08CF05-CE23-491F-BB1C-0D4826233D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10" t="16945" r="21797" b="132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87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7F2752-0FBD-4CBB-B8D4-EBD1B595B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8B569C-8906-4E3B-8296-B5758C81A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472CE49-6AE8-4070-8304-57C8A6747A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28" t="19583" r="22266" b="2263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76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BF86B-C217-4149-B057-3E2CBFE8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FE08CE-4FEE-41A9-9C39-498512B19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A28205C-7591-4B8F-9DF4-CEED5EAF7D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97" t="16528" r="21875" b="23750"/>
          <a:stretch/>
        </p:blipFill>
        <p:spPr>
          <a:xfrm>
            <a:off x="-1" y="10782"/>
            <a:ext cx="12192001" cy="684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370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192EC0-86F8-4279-AB5D-66D4234FD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119531"/>
          </a:xfrm>
        </p:spPr>
        <p:txBody>
          <a:bodyPr/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การเตรียมรายงานตัวและทำสัญญาจ้าง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EB1BC4E-5294-4AC0-BE06-5F892878B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62125"/>
            <a:ext cx="10058400" cy="4453281"/>
          </a:xfrm>
        </p:spPr>
        <p:txBody>
          <a:bodyPr>
            <a:normAutofit/>
          </a:bodyPr>
          <a:lstStyle/>
          <a:p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เอกสารประกอบการรายงานตัว (ฉบับจริงพร้อมสำเนา)</a:t>
            </a:r>
          </a:p>
          <a:p>
            <a:pPr lvl="1"/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สำเนาบัตรประชาชน จำนวน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ฉบับ</a:t>
            </a:r>
          </a:p>
          <a:p>
            <a:pPr lvl="1"/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สำเนาทะเบียนบ้าน จำนวน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ฉบับ </a:t>
            </a:r>
          </a:p>
          <a:p>
            <a:pPr lvl="1"/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สำเนาใบเปลี่ยนชื่อ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สกุล (ถ้ามี) จำนวน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ฉบับ </a:t>
            </a:r>
          </a:p>
          <a:p>
            <a:pPr lvl="1"/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สำเนาสมุดบัญชีเงินฝากธนาคารกรุงไทย จำนวน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ฉบับ</a:t>
            </a:r>
          </a:p>
          <a:p>
            <a:pPr lvl="1"/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รูปถ่าย ขนาด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1.5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นิ้ว จำนวน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 </a:t>
            </a:r>
          </a:p>
          <a:p>
            <a:pPr lvl="1"/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บัตรประจำตัวนักศึกษา (กรณีประเภทนิสิต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นักศึกษา) จำนวน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ฉบับ </a:t>
            </a:r>
            <a:endParaRPr lang="en-US" sz="3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870410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FC1D28-4CF0-4B89-94E1-142193E73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การเตรียมตัวในการทำงานเบื้องต้น</a:t>
            </a:r>
            <a:endParaRPr lang="en-US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2483A4-C291-4A6E-AF10-E8D5E742D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บุคลิกภาพ</a:t>
            </a:r>
          </a:p>
          <a:p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มารยาททางสังคม</a:t>
            </a:r>
          </a:p>
          <a:p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ทักษะการสื่อสารเบื้องต้น</a:t>
            </a:r>
            <a:endParaRPr lang="en-US" sz="4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ทักษะการทำงานร่วมกัน</a:t>
            </a:r>
          </a:p>
          <a:p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การฝึกใช้เทคโนโลยีสมัยใหม่ ยุค </a:t>
            </a:r>
            <a:r>
              <a:rPr lang="en-US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new normal </a:t>
            </a:r>
            <a:endParaRPr lang="th-TH" sz="4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360640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8C0CB2-8FE3-4EED-9D91-6764AC976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คู่มือผู้ถูกจ้างงาน (กพร.)</a:t>
            </a:r>
            <a:endParaRPr lang="en-US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42951635-22F9-4C20-B428-D430E8105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4925" y="3047206"/>
            <a:ext cx="196215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47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8C31B8-BC16-4A12-8684-CAE946D8A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7675"/>
            <a:ext cx="11239500" cy="1566519"/>
          </a:xfrm>
        </p:spPr>
        <p:txBody>
          <a:bodyPr/>
          <a:lstStyle/>
          <a:p>
            <a:r>
              <a:rPr lang="th-TH" b="1" dirty="0"/>
              <a:t>การเข้าไลน์กลุ่มตามประเภทการจ้างงานของตนเองเพื่อติดตามข่าวสาร (เฉพาะผู้ผ่านการคัดเลือกตามกลุ่มของตนเองเท่านั้น)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26C3BC2A-AD56-4CC1-B84C-8C95188894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2258748"/>
            <a:ext cx="10058400" cy="353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027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B5A78F0-3B18-4AF9-A094-0435F137A40B}"/>
              </a:ext>
            </a:extLst>
          </p:cNvPr>
          <p:cNvSpPr/>
          <p:nvPr/>
        </p:nvSpPr>
        <p:spPr>
          <a:xfrm>
            <a:off x="1476375" y="828288"/>
            <a:ext cx="8743950" cy="52014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6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Thank you</a:t>
            </a:r>
            <a:r>
              <a:rPr lang="th-TH" sz="16600" b="1" cap="none" spc="0" dirty="0">
                <a:ln/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pPr algn="ctr"/>
            <a:r>
              <a:rPr lang="en-US" sz="166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Q&amp;A</a:t>
            </a:r>
            <a:endParaRPr lang="en-US" sz="5400" b="1" cap="none" spc="0" dirty="0">
              <a:ln/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42903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27F186-963F-4F97-97DA-F62994235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B336523-D159-4F19-A36C-720040FAB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2B6D4F6-93CE-4DE2-A615-00E6C5F84A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50" t="15695" r="10703" b="6805"/>
          <a:stretch/>
        </p:blipFill>
        <p:spPr>
          <a:xfrm>
            <a:off x="0" y="88491"/>
            <a:ext cx="12192000" cy="667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78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3147CF-F43C-4586-9DE8-18024C3A7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AC159EC-1D17-46C8-B4C6-154E0EBD6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DED4DF9-B65D-4C59-AF7F-83D70AFA6B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97" t="15833" r="13125" b="73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2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C88EAD-5920-44C4-B37E-FACD65080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07A5AA9-6DC9-4967-A0CE-9434E0A51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18FD554-E5EF-43A3-AC9E-A8326AC058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63" t="16528" r="13125" b="75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10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206FA4-7CD4-4865-B3FE-AE7F90738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619"/>
            <a:ext cx="10058400" cy="1371600"/>
          </a:xfrm>
        </p:spPr>
        <p:txBody>
          <a:bodyPr>
            <a:normAutofit/>
          </a:bodyPr>
          <a:lstStyle/>
          <a:p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การดำเนินโครงการ</a:t>
            </a:r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กิจกรรมรายตำบล</a:t>
            </a:r>
            <a:endParaRPr lang="en-US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475AEB8-BF13-4D8C-BDB6-40F64558E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EFF22C2-F13D-4BA9-BB3F-300069FB2E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56" t="31652" r="42499" b="38715"/>
          <a:stretch/>
        </p:blipFill>
        <p:spPr>
          <a:xfrm>
            <a:off x="276225" y="1552576"/>
            <a:ext cx="11515725" cy="501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77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9F50CE-0D21-49C3-BD76-6DF76CF52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05CE9A-827A-4C86-965F-57079D490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EA83BB3-7DFF-4B65-9C90-12E94A5C6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96" t="16389" r="13595" b="93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14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B1A7DC-59A7-459A-91D3-596AD2512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8B7A7A2-9842-40A9-9EEB-298E74D00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4D86474-9F57-4CB5-B5BA-0F7ED3C4E9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75" t="16805" r="12968" b="7361"/>
          <a:stretch/>
        </p:blipFill>
        <p:spPr>
          <a:xfrm>
            <a:off x="0" y="0"/>
            <a:ext cx="12192000" cy="692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40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iginal 5_01_Win32" id="{77344C68-A3F1-476B-8680-97D7F429B46B}" vid="{89780073-58E8-4DFF-BF29-BA99F80528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7651BA-F45C-4845-9AB3-E0A65B39F5E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16c05727-aa75-4e4a-9b5f-8a80a1165891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{054EC2DE-062D-4757-9892-A91571716C32}tf78438558_win32</Template>
  <TotalTime>963</TotalTime>
  <Words>1698</Words>
  <Application>Microsoft Office PowerPoint</Application>
  <PresentationFormat>กำหนดเอง</PresentationFormat>
  <Paragraphs>146</Paragraphs>
  <Slides>37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37</vt:i4>
      </vt:variant>
    </vt:vector>
  </HeadingPairs>
  <TitlesOfParts>
    <vt:vector size="38" baseType="lpstr">
      <vt:lpstr>SavonVTI</vt:lpstr>
      <vt:lpstr>โครงการมหาวิทยาลัยสู่ตำบล (U2T)</vt:lpstr>
      <vt:lpstr>สาระสำคัญ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การดำเนินโครงการ/กิจกรรมรายตำบล</vt:lpstr>
      <vt:lpstr>งานนำเสนอ PowerPoint</vt:lpstr>
      <vt:lpstr>งานนำเสนอ PowerPoint</vt:lpstr>
      <vt:lpstr>พื้นที่ดำเนินโครงการของมหาวิทยาลัยราชภัฏพิบูลสงคราม</vt:lpstr>
      <vt:lpstr>งานนำเสนอ PowerPoint</vt:lpstr>
      <vt:lpstr>งานนำเสนอ PowerPoint</vt:lpstr>
      <vt:lpstr>แนวทางการปฏิบัติงานของผู้รับจ้าง</vt:lpstr>
      <vt:lpstr>แนวทางการปฏิบัติงานของผู้รับจ้าง</vt:lpstr>
      <vt:lpstr>แนวทางการปฏิบัติงานของผู้รับจ้าง</vt:lpstr>
      <vt:lpstr>แนวทางการปฏิบัติงานของผู้รับจ้าง</vt:lpstr>
      <vt:lpstr>แนวทางการปฏิบัติงานของผู้รับจ้าง</vt:lpstr>
      <vt:lpstr>แนวทางการปฏิบัติงานของผู้รับจ้าง</vt:lpstr>
      <vt:lpstr>แนวทางการปฏิบัติงานของผู้รับจ้าง</vt:lpstr>
      <vt:lpstr>อัตราค่าจ้างและการจ่ายค่าจ้าง</vt:lpstr>
      <vt:lpstr>เงื่อนไขการจ้างงาน </vt:lpstr>
      <vt:lpstr>งานนำเสนอ PowerPoint</vt:lpstr>
      <vt:lpstr>งานนำเสนอ PowerPoint</vt:lpstr>
      <vt:lpstr>เงื่อนไขการจ้างงาน </vt:lpstr>
      <vt:lpstr>เงื่อนไขการจ้างงาน </vt:lpstr>
      <vt:lpstr>การอบรมพัฒนา 4 ทักษะ 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การเตรียมรายงานตัวและทำสัญญาจ้าง</vt:lpstr>
      <vt:lpstr>การเตรียมตัวในการทำงานเบื้องต้น</vt:lpstr>
      <vt:lpstr>คู่มือผู้ถูกจ้างงาน (กพร.)</vt:lpstr>
      <vt:lpstr>การเข้าไลน์กลุ่มตามประเภทการจ้างงานของตนเองเพื่อติดตามข่าวสาร (เฉพาะผู้ผ่านการคัดเลือกตามกลุ่มของตนเองเท่านั้น)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โครงการยกระดับเศรษฐกิจและสังคมรายตำบลแบบบูรณาการ                (1 ตำบล 1 มหาวิทยาลัย)</dc:title>
  <dc:creator>Thannapat Jarernpanit</dc:creator>
  <cp:lastModifiedBy>Administrator</cp:lastModifiedBy>
  <cp:revision>40</cp:revision>
  <dcterms:created xsi:type="dcterms:W3CDTF">2020-11-08T13:50:14Z</dcterms:created>
  <dcterms:modified xsi:type="dcterms:W3CDTF">2021-01-12T08:22:54Z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